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32"/>
  </p:notesMasterIdLst>
  <p:sldIdLst>
    <p:sldId id="257" r:id="rId2"/>
    <p:sldId id="292" r:id="rId3"/>
    <p:sldId id="293" r:id="rId4"/>
    <p:sldId id="318" r:id="rId5"/>
    <p:sldId id="297" r:id="rId6"/>
    <p:sldId id="265" r:id="rId7"/>
    <p:sldId id="298" r:id="rId8"/>
    <p:sldId id="295" r:id="rId9"/>
    <p:sldId id="259" r:id="rId10"/>
    <p:sldId id="300" r:id="rId11"/>
    <p:sldId id="266" r:id="rId12"/>
    <p:sldId id="267" r:id="rId13"/>
    <p:sldId id="319" r:id="rId14"/>
    <p:sldId id="320" r:id="rId15"/>
    <p:sldId id="303" r:id="rId16"/>
    <p:sldId id="304" r:id="rId17"/>
    <p:sldId id="305" r:id="rId18"/>
    <p:sldId id="306" r:id="rId19"/>
    <p:sldId id="307" r:id="rId20"/>
    <p:sldId id="308" r:id="rId21"/>
    <p:sldId id="321" r:id="rId22"/>
    <p:sldId id="322" r:id="rId23"/>
    <p:sldId id="309" r:id="rId24"/>
    <p:sldId id="324" r:id="rId25"/>
    <p:sldId id="313" r:id="rId26"/>
    <p:sldId id="301" r:id="rId27"/>
    <p:sldId id="302" r:id="rId28"/>
    <p:sldId id="314" r:id="rId29"/>
    <p:sldId id="316" r:id="rId30"/>
    <p:sldId id="317" r:id="rId31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D0571"/>
    <a:srgbClr val="CAE8AA"/>
    <a:srgbClr val="46A248"/>
    <a:srgbClr val="32B635"/>
    <a:srgbClr val="E933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72" autoAdjust="0"/>
    <p:restoredTop sz="81327" autoAdjust="0"/>
  </p:normalViewPr>
  <p:slideViewPr>
    <p:cSldViewPr>
      <p:cViewPr varScale="1">
        <p:scale>
          <a:sx n="94" d="100"/>
          <a:sy n="94" d="100"/>
        </p:scale>
        <p:origin x="-22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5563B6-008E-4679-9DB0-E80A38E2BD81}" type="datetimeFigureOut">
              <a:rPr lang="ru-RU"/>
              <a:pPr>
                <a:defRPr/>
              </a:pPr>
              <a:t>28.01.2023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54340EA-8583-49F5-86D2-4EDF45F28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103464-ACFB-49ED-B8E5-26B1B4D7D9C1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996C04-FFE1-4182-A1BE-FC246CFC7486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BEA867-DF4E-4657-9FBC-BB0862758877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8D3EB5-9A20-4CBF-956B-BC784AA12B21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EA3835-E97C-4863-8312-3EA0502DE2D5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66EBF77-A54C-400D-9F6A-C4CE8834383D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BF30A0-69EE-477B-978A-1EB1E4E9A2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45E5EB-8273-4299-8C0B-5F4678336CF5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431321-B730-4D34-B3D9-42752029B5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83CE09-720E-46BE-891D-74CB3CA96727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31440B-6F07-437C-BA4C-D016915DE8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DFFF4C-2715-4638-82C6-1C9DF7EF1E18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7C30EC-A001-4FAF-A0A3-41BB401AE6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0A2D11-8012-44F2-B7B4-A496FF300410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94E1D7-4472-4403-9A41-6A593A1925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5572CC-39EF-421E-B27E-BEF1C7DC93D1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047B4A-4F8E-4A3D-ADD0-4A20260DF6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67222D-13EF-461E-B2B5-131B1F138E64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E214A5-2A5E-4E6F-B57A-D31721BFA9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2FF2A9-2E5B-4825-94B3-A56206440B6D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F01B60-1A12-43B5-812F-789C9C8C17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14D0EE-192F-4790-A882-C363FE6ECEB3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A3CE7D-9AD8-4E97-8316-7507901E1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2120E98-BAB6-4838-AAF1-99FBFCD0796D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F08D41-EC79-4B52-87BE-B6A8324590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F07CDC-63DC-41A7-8DF8-C9D0F6EA1345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9FF1F7-212C-48E8-B196-A2F7316FB8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2B3BCD-FE01-4A35-BE66-B89E510075E4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CAE0292-FBBB-4AE4-83EF-893C9F755F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1.ege.edu.ru/content/view/481/158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ustest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714375" y="2389188"/>
            <a:ext cx="7500938" cy="2800350"/>
          </a:xfrm>
        </p:spPr>
        <p:txBody>
          <a:bodyPr/>
          <a:lstStyle/>
          <a:p>
            <a:pPr algn="ctr" eaLnBrk="1" hangingPunct="1"/>
            <a:r>
              <a:rPr lang="ru-RU" sz="8800" smtClean="0">
                <a:solidFill>
                  <a:srgbClr val="768D5A"/>
                </a:solidFill>
                <a:latin typeface="Times New Roman" pitchFamily="18" charset="0"/>
                <a:cs typeface="Times New Roman" pitchFamily="18" charset="0"/>
              </a:rPr>
              <a:t>Порядок  </a:t>
            </a:r>
            <a:br>
              <a:rPr lang="ru-RU" sz="8800" smtClean="0">
                <a:solidFill>
                  <a:srgbClr val="768D5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800" smtClean="0">
                <a:solidFill>
                  <a:srgbClr val="768D5A"/>
                </a:solidFill>
                <a:latin typeface="Times New Roman" pitchFamily="18" charset="0"/>
                <a:cs typeface="Times New Roman" pitchFamily="18" charset="0"/>
              </a:rPr>
              <a:t> ЕГЭ 2023</a:t>
            </a:r>
          </a:p>
        </p:txBody>
      </p:sp>
      <p:sp>
        <p:nvSpPr>
          <p:cNvPr id="3075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285750" y="2857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C15855-C193-49A5-8189-37BC170442C7}" type="datetime1">
              <a:rPr lang="ru-RU" smtClean="0">
                <a:solidFill>
                  <a:srgbClr val="FFFFFF"/>
                </a:solidFill>
                <a:latin typeface="Arial" charset="0"/>
              </a:rPr>
              <a:t>28.01.2023</a:t>
            </a:fld>
            <a:endParaRPr lang="ru-RU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076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3000375" y="6286500"/>
            <a:ext cx="350043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МАОУ СОШ №24</a:t>
            </a:r>
            <a:endParaRPr lang="ru-RU" i="1" dirty="0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04813"/>
            <a:ext cx="19431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r>
              <a:rPr lang="ru-RU" sz="2200" b="1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Математика (профильная), физика, химия, информатика и ИКТ, география, биология, история, обществознание, литература, иностранные языки</a:t>
            </a:r>
          </a:p>
          <a:p>
            <a:r>
              <a:rPr lang="ru-RU" sz="22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Перечень предметов определяется выпускником самостоятельно в соответствии с </a:t>
            </a:r>
            <a:r>
              <a:rPr lang="ru-RU" sz="2200" b="1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Перечнем вступительных испытаний, </a:t>
            </a:r>
            <a:r>
              <a:rPr lang="ru-RU" sz="22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который на 2023 год утвержден приказом Министерства науки и высшего образования РФ от 21 августа 2020 г. №1076</a:t>
            </a:r>
            <a:r>
              <a:rPr lang="ru-RU" sz="2200" b="1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«Об утверждении Порядка приема на обучение по образовательным программам высшего образования - программам бакалавриата, программам специалитета, программам магистратуры».</a:t>
            </a:r>
          </a:p>
          <a:p>
            <a:r>
              <a:rPr lang="ru-RU" sz="22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Каждый ВУЗ на официальном сайте должен разместить указанный перечень не позднее 1 октября 2022 года.</a:t>
            </a: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E7DEC2-F1BE-4FAA-827D-CE6021C79CB8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071688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785938" y="274638"/>
            <a:ext cx="7215187" cy="796925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Экзамены по выбору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(для поступления в ВУЗ)</a:t>
            </a:r>
            <a:endParaRPr lang="ru-RU" sz="2400" smtClean="0"/>
          </a:p>
        </p:txBody>
      </p:sp>
      <p:pic>
        <p:nvPicPr>
          <p:cNvPr id="1229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42875"/>
            <a:ext cx="16779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42875" y="2320925"/>
            <a:ext cx="8715375" cy="453707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ЕГЭ оцениваются по 100-балльной шкале (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исключением ЕГЭ по математике базового уровня</a:t>
            </a: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Результаты ЕГЭ каждого участника заносятся в федеральную информационную систему, бумажных свидетельств о результатах ЕГЭ не предусмотрено. </a:t>
            </a:r>
            <a:b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 действия результатов - 4 года, 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следующих за годом получения таких результатов. </a:t>
            </a:r>
          </a:p>
          <a:p>
            <a:pPr eaLnBrk="1" hangingPunct="1"/>
            <a:endParaRPr lang="ru-RU" smtClean="0"/>
          </a:p>
        </p:txBody>
      </p:sp>
      <p:sp>
        <p:nvSpPr>
          <p:cNvPr id="13316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rgbClr val="898989"/>
                </a:solidFill>
                <a:latin typeface="Arial" charset="0"/>
              </a:rPr>
              <a:t>МАОУ СОШ №24</a:t>
            </a: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975" y="476250"/>
            <a:ext cx="6130925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оцениваться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ЕГЭ?</a:t>
            </a:r>
            <a:endParaRPr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9431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001ADC-485B-452D-BE4C-8C7F4CDF9468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85750" y="1428750"/>
            <a:ext cx="8501063" cy="46434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           Если выпускник получает результат ниже минимального количества баллов по обязательным предметам – русский язык или математика, то он может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пересдать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этот предмет в этом году в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резервный день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 набрав необходимых минимальных баллов сразу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двум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обязательным экзаменам (русскому и математике), выпускник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имеет права на пересдачу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и может предпринять попытку сдать ЕГЭ только на следующий год. </a:t>
            </a: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этом случае выпускнику вместо аттестата  выдается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 обучении в школе. </a:t>
            </a:r>
            <a:endParaRPr lang="ru-RU" sz="2000" b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           Предметы по выбору в текущем году не пересдаются. </a:t>
            </a:r>
          </a:p>
          <a:p>
            <a:pPr eaLnBrk="1" hangingPunct="1">
              <a:buFont typeface="Arial" charset="0"/>
              <a:buNone/>
            </a:pP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  Если обучающийся по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состоянию здоровья </a:t>
            </a:r>
            <a:r>
              <a:rPr lang="ru-RU" sz="20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 может завершить выполнение экзаменационной работы, то он досрочно покидает аудиторию. Экзамен может быть пересдан в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резервный день.</a:t>
            </a:r>
            <a:endParaRPr lang="ru-RU" sz="200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rgbClr val="898989"/>
                </a:solidFill>
                <a:latin typeface="Arial" charset="0"/>
              </a:rPr>
              <a:t>МАОУ СОШ №24</a:t>
            </a: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142875"/>
            <a:ext cx="7038975" cy="90963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Неудовлетворительная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ЕГЭ</a:t>
            </a:r>
            <a:endParaRPr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341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1509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350" y="152400"/>
            <a:ext cx="11509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6045A-2149-43BB-A8DD-8DE137711FA6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Единый государственный экзамен (ЕГЭ) - это экзамен с использованием заданий стандартизированной формы - контрольных измерительных материалов (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КИМов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выполнение которых позволяет установить уровень освоения участниками ЕГЭ федерального государственного образовательного стандарта среднего (полного) общего образования.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ЕГЭ проводится письменно на русском языке (за исключением иностранных языков).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000250" y="274638"/>
            <a:ext cx="6286500" cy="939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ЕГЭ</a:t>
            </a:r>
            <a:endParaRPr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350" y="152400"/>
            <a:ext cx="11509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73F6E-EB70-4254-9B4B-181C25C93B5D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Единый государственный экзамен организуется в специальных пунктах проведения экзамена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(ППЭ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ППЭ, как правило, размещаются в образовательных учреждениях или в иных зданиях, отвечающих соответствующим требованиям.</a:t>
            </a:r>
          </a:p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и места ППЭ определяются исходя из того, что время доставки участников ЕГЭ к пункту проведения ЕГЭ должно составлять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более одного часа. </a:t>
            </a:r>
          </a:p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ППЭ нужно приходить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паспортом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другим документом, удостоверяющим личность.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  проведения ЕГЭ</a:t>
            </a:r>
            <a:endParaRPr lang="ru-RU" dirty="0"/>
          </a:p>
        </p:txBody>
      </p:sp>
      <p:pic>
        <p:nvPicPr>
          <p:cNvPr id="16388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152400"/>
            <a:ext cx="11509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CEE89-1487-468A-A668-692AB3904CDF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000250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000250" y="274638"/>
            <a:ext cx="6686550" cy="439737"/>
          </a:xfrm>
        </p:spPr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Пункт проведения экзамена ЕГЭ</a:t>
            </a:r>
          </a:p>
        </p:txBody>
      </p:sp>
      <p:pic>
        <p:nvPicPr>
          <p:cNvPr id="17412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428875" y="857250"/>
            <a:ext cx="4714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Вход участников ГИА в ППЭ с 09.00 ч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750" y="1500188"/>
            <a:ext cx="4071938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Вход в ППЭ обозначен стационарным </a:t>
            </a:r>
            <a:r>
              <a:rPr lang="ru-RU" sz="1600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металлоискателем. </a:t>
            </a:r>
            <a:r>
              <a:rPr lang="ru-RU" sz="1600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 случае использования переносных металлоискателей входом в ППЭ определяется место проведения работ с использованием указанных металлоискателей, все аудитории </a:t>
            </a:r>
            <a:r>
              <a:rPr lang="ru-RU" sz="1600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оборудованы видеокамерами</a:t>
            </a: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57188" y="3857625"/>
            <a:ext cx="4000500" cy="5715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Место хранения личных вещей  </a:t>
            </a:r>
            <a:r>
              <a:rPr lang="ru-RU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участников ГИА до входа в ППЭ</a:t>
            </a: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357188" y="4714875"/>
            <a:ext cx="4000500" cy="5715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Член ГЭК контролирует  организацию </a:t>
            </a:r>
            <a:r>
              <a:rPr lang="ru-RU" sz="1600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входа участников ЕГЭ  в ППЭ</a:t>
            </a: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4786313" y="1500188"/>
            <a:ext cx="4143375" cy="1143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 случае проведения ЕГЭ по иностранным языкам с включенным разделом «Говорение» </a:t>
            </a:r>
            <a:r>
              <a:rPr lang="ru-RU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черновики не выдаются</a:t>
            </a: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4786313" y="2857500"/>
            <a:ext cx="4143375" cy="8572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Отдельные инструкции  для участника ЕГЭ по устной части ЕГЭ по иностранному языку и по печати КИМ</a:t>
            </a:r>
            <a:r>
              <a:rPr lang="ru-RU" dirty="0">
                <a:solidFill>
                  <a:srgbClr val="0D0571"/>
                </a:solidFill>
              </a:rPr>
              <a:t> в ППЭ</a:t>
            </a: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4786313" y="3929063"/>
            <a:ext cx="4214812" cy="1357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Организаторы проверяют комплектность  оставленных на рабочем столе участником ЕГЭ экзаменационных материалов и черновиков при выходе из аудитории</a:t>
            </a: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357188" y="5500688"/>
            <a:ext cx="8643937" cy="7143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Печать КИМ осуществляется в аудитории в присутствии участников ЕГЭ</a:t>
            </a:r>
          </a:p>
          <a:p>
            <a:pPr algn="ctr">
              <a:defRPr/>
            </a:pPr>
            <a:r>
              <a:rPr lang="ru-RU" b="1" dirty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Время выхода из аудитории фиксируется в специальной ведомости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87632-635B-43F4-AB4D-7EEDF011D83B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5214938"/>
          </a:xfrm>
        </p:spPr>
        <p:txBody>
          <a:bodyPr/>
          <a:lstStyle/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Наличие и использование средств связи, электронно-вычислительной техники, фото, аудио и видеоаппаратуры, справочных материалов, письменных заметок и иных средств хранения и передачи информации.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Вынос из аудиторий и ППЭ КИМ в бумажном и электронном виде, их фотографирование.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Разговоры, вставания с мест, пересаживания.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Обмен любыми материалами и  предметами, оказание содействия другим участникам ЕГЭ.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Пользование справочными материалами, кроме тех, которые находятся в КИМ.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Хождение по ППЭ во время экзамена без сопровождения. </a:t>
            </a:r>
          </a:p>
          <a:p>
            <a:r>
              <a:rPr lang="ru-RU" sz="18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Пользование указанными материалами и средствами </a:t>
            </a:r>
            <a:r>
              <a:rPr lang="ru-RU" sz="1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запрещено как  в аудитории, так и во всем ППЭ на протяжении всего экзамена.</a:t>
            </a:r>
          </a:p>
          <a:p>
            <a:r>
              <a:rPr lang="ru-RU" sz="1800" b="1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Примечание. При нарушении настоящих требований и отказе в их соблюдении организаторы совместно с уполномоченным представителем ГЭК вправе удалить участника с экзамена с внесением записи в протокол проведения экзамена в аудитории с указанием причины удаления. На бланках проставляется метка о факте удаления с экзамена.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500813"/>
            <a:ext cx="1857375" cy="220662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000250" y="274638"/>
            <a:ext cx="6500813" cy="725487"/>
          </a:xfrm>
        </p:spPr>
        <p:txBody>
          <a:bodyPr/>
          <a:lstStyle/>
          <a:p>
            <a:pPr algn="ctr"/>
            <a:r>
              <a:rPr lang="ru-RU" sz="3200" b="1" smtClean="0"/>
              <a:t>Во время экзаменов запрещается</a:t>
            </a:r>
          </a:p>
        </p:txBody>
      </p:sp>
      <p:pic>
        <p:nvPicPr>
          <p:cNvPr id="1843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DBB29C-AA2F-4728-895B-ADA4CADB6341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3643313"/>
            <a:ext cx="8229600" cy="2482850"/>
          </a:xfrm>
        </p:spPr>
        <p:txBody>
          <a:bodyPr/>
          <a:lstStyle/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Математика – линейка;</a:t>
            </a: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География – линейка, транспортир, непрограммируемый  калькулятор;</a:t>
            </a: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Физика – линейка, непрограммируемый калькулятор;</a:t>
            </a: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Химия  - непрограммируемый калькулятор</a:t>
            </a: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3CF25-E3FD-4C18-97F1-4C4C9D7995E7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356350"/>
            <a:ext cx="1857375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5715000" cy="582612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Разрешено  использовать</a:t>
            </a:r>
          </a:p>
        </p:txBody>
      </p:sp>
      <p:pic>
        <p:nvPicPr>
          <p:cNvPr id="19462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" descr="Гелевая ручка – Огонек № 24 (5569) от 24.06.2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82738"/>
            <a:ext cx="20716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4" descr="Книжка записная А6 16 листов Hatber Паспорт Россия без линовки мелованная  обложка скоба – Купить оптом и в розниц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50" y="1285875"/>
            <a:ext cx="22860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00625"/>
          </a:xfrm>
        </p:spPr>
        <p:txBody>
          <a:bodyPr/>
          <a:lstStyle/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ЕГЭ по соответствующему учебному предмету (в день проведения экзамена, не покидая ППЭ);</a:t>
            </a:r>
          </a:p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 несогласии с результатами ЕГЭ (в течение двух рабочих дней после официального дня объявления результатов ГИА по соответствующему учебному предмету).</a:t>
            </a:r>
          </a:p>
          <a:p>
            <a:pPr>
              <a:buFont typeface="Arial" charset="0"/>
              <a:buNone/>
            </a:pPr>
            <a:r>
              <a:rPr lang="ru-RU" sz="22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 рассматриваются апелляции по вопросам:</a:t>
            </a:r>
          </a:p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содержания и структуры заданий по учебным предметам,</a:t>
            </a:r>
          </a:p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оценивания результатов выполнения заданий экзаменационной работы с кратким ответом,</a:t>
            </a:r>
          </a:p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нарушения участником ГИА требований, установленных порядком,</a:t>
            </a:r>
          </a:p>
          <a:p>
            <a:r>
              <a:rPr lang="ru-RU" sz="2200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неправильного оформления экзаменационной работы.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28A84-10D8-4841-BF6A-F38D58BF306B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429375"/>
            <a:ext cx="2000250" cy="292100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857375" y="274638"/>
            <a:ext cx="6829425" cy="868362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669900"/>
                </a:solidFill>
                <a:latin typeface="Times New Roman" pitchFamily="18" charset="0"/>
                <a:cs typeface="Times New Roman" pitchFamily="18" charset="0"/>
              </a:rPr>
              <a:t>Участник ГИА имеет право подать апелляцию в письменной форме:</a:t>
            </a:r>
          </a:p>
        </p:txBody>
      </p:sp>
      <p:pic>
        <p:nvPicPr>
          <p:cNvPr id="2048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357313"/>
          <a:ext cx="8229600" cy="480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086112"/>
                <a:gridCol w="2400288"/>
              </a:tblGrid>
              <a:tr h="513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77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мая (пятница)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09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мая (понедельник)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09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июня (четверг)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(профильный) Математика (базовый)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69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июня (понедельник)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России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5249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 июня (четверг)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0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 июня (вторник)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(письменный)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71A1F3-E88F-4A4C-9E61-529C362EC120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356350"/>
            <a:ext cx="1785937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2357438" y="142875"/>
            <a:ext cx="5786437" cy="928688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Расписание ЕГЭ 2023</a:t>
            </a:r>
          </a:p>
        </p:txBody>
      </p:sp>
      <p:pic>
        <p:nvPicPr>
          <p:cNvPr id="21543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 – правовое обеспечение государственной итоговой аттестации по образовательным программам  среднего общего образования в 2023 году 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96114-EA4B-41EE-9244-7F4EB912C200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МАОУ СОШ </a:t>
            </a:r>
            <a:r>
              <a:rPr lang="ru-RU" dirty="0" smtClean="0"/>
              <a:t>№</a:t>
            </a:r>
            <a:r>
              <a:rPr lang="ru-RU" dirty="0" smtClean="0"/>
              <a:t>24</a:t>
            </a:r>
            <a:endParaRPr lang="ru-RU" dirty="0"/>
          </a:p>
        </p:txBody>
      </p:sp>
      <p:pic>
        <p:nvPicPr>
          <p:cNvPr id="4101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7272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571625"/>
          <a:ext cx="8229600" cy="341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1365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09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 июня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пятница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(устный)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06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июня (суббота)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языки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(устный)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09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июня (понедельник)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(КЕГЭ)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09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июня (вторник)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(КЕГЭ)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0561B-76BC-46EF-AC11-E529625AF7A6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356350"/>
            <a:ext cx="1785937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2286000" y="142875"/>
            <a:ext cx="5857875" cy="928688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Расписание ЕГЭ 2023</a:t>
            </a:r>
          </a:p>
        </p:txBody>
      </p:sp>
      <p:pic>
        <p:nvPicPr>
          <p:cNvPr id="22559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000125"/>
          <a:ext cx="8229600" cy="5643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172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27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Резервные дни основного периода</a:t>
                      </a:r>
                      <a:endParaRPr lang="ru-RU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2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 июня (четверг)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7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 июня (пятница)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География, литература, иностранные языки (устный)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706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июня (понедельник)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(базовый и профильный)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518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июня (вторник)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Биология, иностранные языки (письменный), информатика и ИКТ (КЕГЭ)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1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июня (среда)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Обществознание, 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июня (четверг)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История, 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9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июля (суббота)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всем учебным предметам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286000" y="142875"/>
            <a:ext cx="5857875" cy="785813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Расписание ЕГЭ 2023</a:t>
            </a:r>
          </a:p>
        </p:txBody>
      </p:sp>
      <p:pic>
        <p:nvPicPr>
          <p:cNvPr id="23597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52400"/>
            <a:ext cx="1214438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A9C14C-DF01-4245-9EDA-50D66A40EF39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500188"/>
          <a:ext cx="8229600" cy="371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7870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endParaRPr lang="ru-RU" sz="200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885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Дополнительный период</a:t>
                      </a:r>
                      <a:endParaRPr lang="ru-RU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329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сентября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(среда)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32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сентября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(вторник)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базового уровня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47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сентября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(вторник)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базового уровня, 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286000" y="142875"/>
            <a:ext cx="5857875" cy="785813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Расписание ЕГЭ 2023</a:t>
            </a:r>
          </a:p>
        </p:txBody>
      </p:sp>
      <p:pic>
        <p:nvPicPr>
          <p:cNvPr id="24605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52400"/>
            <a:ext cx="1214438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E1DB4D-D4D5-46CC-8279-52A13F00E92F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09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</a:t>
                      </a:r>
                      <a:endParaRPr lang="ru-RU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(профильная)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часа 55 минут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(235 минут)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часа 30 минут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(210 минут)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(письменно)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часа 10 минут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(190 минут)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(180 минут)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(базовая)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(китайский, письменно)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15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(устно)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минут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(китайский язык – 14 минут)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1013E1-78D8-4C51-9AE8-1602265BF41C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14750" y="6356350"/>
            <a:ext cx="1857375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857375" y="142875"/>
            <a:ext cx="6829425" cy="642938"/>
          </a:xfrm>
        </p:spPr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Время написания экзаменов</a:t>
            </a:r>
          </a:p>
        </p:txBody>
      </p:sp>
      <p:pic>
        <p:nvPicPr>
          <p:cNvPr id="2564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785813" y="1928813"/>
            <a:ext cx="7715250" cy="2786062"/>
          </a:xfrm>
        </p:spPr>
        <p:txBody>
          <a:bodyPr/>
          <a:lstStyle/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Особых изменений не предполагается;</a:t>
            </a: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Некоторые изменения содержания КИМ в соответствии с ФГОС по всем предметам;</a:t>
            </a: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Некоторые изменение в критериях оценивания.</a:t>
            </a:r>
          </a:p>
          <a:p>
            <a:endParaRPr lang="ru-RU" b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D479C-A6C4-4DC9-9561-3FBD5C580A61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14750" y="6356350"/>
            <a:ext cx="2071688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54112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Изменения ГИА 2023 года</a:t>
            </a:r>
          </a:p>
        </p:txBody>
      </p:sp>
      <p:pic>
        <p:nvPicPr>
          <p:cNvPr id="26630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357313" y="1285875"/>
          <a:ext cx="6429420" cy="48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582"/>
                <a:gridCol w="3556036"/>
                <a:gridCol w="1954802"/>
              </a:tblGrid>
              <a:tr h="8507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b="1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D057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Аттестат</a:t>
                      </a:r>
                      <a:endParaRPr lang="ru-RU" sz="1600" b="0" dirty="0">
                        <a:solidFill>
                          <a:srgbClr val="0D057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(П)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45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71875" y="6356350"/>
            <a:ext cx="1928813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2071688" y="142875"/>
            <a:ext cx="6615112" cy="928688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Минимальное количество баллов для предметов ЕГЭ </a:t>
            </a:r>
          </a:p>
        </p:txBody>
      </p:sp>
      <p:pic>
        <p:nvPicPr>
          <p:cNvPr id="2770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4732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34D123-E3B4-4EC3-BE1A-7528D01C6835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457200" y="2857500"/>
            <a:ext cx="8229600" cy="3268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Итоговые отметки определяются как среднее арифметическое полугодовых и годовых отметок обучающегося за каждый год обучения по образовательной программе среднего общего образования и выставляются в аттестат целыми числами в соответствии с правилами математического округления.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0298B-947C-4752-9791-2A4DD8378366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071688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785938" y="274638"/>
            <a:ext cx="7143750" cy="2082800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Аттестат о среднем общем образовании</a:t>
            </a:r>
            <a:br>
              <a:rPr lang="ru-RU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РФ от 05.10.2020 № 546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«Об утверждении порядка заполнения, учета и выдачи аттестатов об основном общем и среднем образовании и их дубликатов»</a:t>
            </a:r>
          </a:p>
        </p:txBody>
      </p:sp>
      <p:pic>
        <p:nvPicPr>
          <p:cNvPr id="28678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77800"/>
            <a:ext cx="142875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аттестат выставляется средняя оценка за два года обучения (10-11 классы)</a:t>
            </a: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768C9-A3F8-4B69-847B-AD1D79A0CFB2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71875" y="6356350"/>
            <a:ext cx="1928813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786562" cy="939800"/>
          </a:xfrm>
        </p:spPr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Порядок выставления оценок в аттестат</a:t>
            </a:r>
          </a:p>
        </p:txBody>
      </p:sp>
      <p:pic>
        <p:nvPicPr>
          <p:cNvPr id="29702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785938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57250" y="2714625"/>
          <a:ext cx="7429555" cy="307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365"/>
                <a:gridCol w="1061365"/>
                <a:gridCol w="1061365"/>
                <a:gridCol w="1061365"/>
                <a:gridCol w="1061365"/>
                <a:gridCol w="1061365"/>
                <a:gridCol w="1061365"/>
              </a:tblGrid>
              <a:tr h="76795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795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795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795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571875"/>
          </a:xfrm>
        </p:spPr>
        <p:txBody>
          <a:bodyPr/>
          <a:lstStyle/>
          <a:p>
            <a:endParaRPr lang="ru-RU" b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Аттестат о среднем общем образовании с отличием и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«Золотая медаль за особые успехи в учении» 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выдаются выпускникам 11 класса, завершившим обучение по образовательным программам среднего общего образования, имеющим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итоговые отметки «отлично»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всем учебным предметам учебного плана, изучавшимся на уровне среднего общего образования. 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A9B02E-D38E-465D-9645-ED469EE32719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356350"/>
            <a:ext cx="2143125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6972300" cy="1797050"/>
          </a:xfrm>
        </p:spPr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Порядок получения золотой медали «За особые успехи в учении»</a:t>
            </a:r>
            <a:br>
              <a:rPr 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Приказ Минпросвещения России от 22.03.2021 №114)</a:t>
            </a:r>
            <a:endParaRPr lang="ru-RU" sz="3200" b="1" i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35731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786188"/>
          </a:xfrm>
        </p:spPr>
        <p:txBody>
          <a:bodyPr/>
          <a:lstStyle/>
          <a:p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В случае прохождения ГИА в форме ЕГЭ – не менее    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 баллов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ЕГЭ по предмету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«Русский язык»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 баллов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предмету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«Математика» 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(профильный уровень)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оценка «5»  по предмету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«Математика»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(базовый уровень), а так же количество баллов не ниже минимального по всем сдаваемым в форме ЕГЭ учебным предметам по выбору.</a:t>
            </a:r>
          </a:p>
          <a:p>
            <a:endPara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77667-7419-4AB1-B5EA-1EDA62738CA3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0438" y="6356350"/>
            <a:ext cx="2143125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</p:spPr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Порядок получения золотой медали «За особые успехи в учении»</a:t>
            </a:r>
          </a:p>
        </p:txBody>
      </p:sp>
      <p:pic>
        <p:nvPicPr>
          <p:cNvPr id="31750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2400"/>
            <a:ext cx="135731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25"/>
            <a:ext cx="8640762" cy="421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от 29.12.2012 № 273-ФЗ «Об образовании в Российской Федерации»;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проведения ГИА по образовательным программам среднего общего образования (приказ </a:t>
            </a:r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от 7.11.2018 № 190/1512);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C13737-4A54-49F3-B45D-A047CBA5FB86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pic>
        <p:nvPicPr>
          <p:cNvPr id="512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0"/>
            <a:ext cx="185737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3929063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fipi.ru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Федеральный институт педагогических измерений</a:t>
            </a:r>
          </a:p>
          <a:p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ege.edu.ru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Официальный информационный портал ЕГЭ</a:t>
            </a:r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obrnadzor.gov.ru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Федеральная служба по надзору в сфере  образования и науки</a:t>
            </a:r>
          </a:p>
          <a:p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www.rustest.ru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Официальный сайт Федерального центра тестирования</a:t>
            </a:r>
          </a:p>
          <a:p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mon.gov.ru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Министерство образования и науки Российской Федерации</a:t>
            </a: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EC346-1187-4E09-839F-30FB4536274C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1928813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5072062" cy="1143000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Сайты в помощь</a:t>
            </a:r>
          </a:p>
        </p:txBody>
      </p:sp>
      <p:pic>
        <p:nvPicPr>
          <p:cNvPr id="32774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52400"/>
            <a:ext cx="135731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179388" y="1428750"/>
            <a:ext cx="8640762" cy="4929188"/>
          </a:xfrm>
        </p:spPr>
        <p:txBody>
          <a:bodyPr/>
          <a:lstStyle/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16 ноября 2022 г. № 989/1143 "Об утверждении единого расписания и продолжительности проведения единого государственного экзамена по каждому учебному предмету,  требований к использованию средств обучения и воспитания при его проведении в 2023 году"</a:t>
            </a:r>
            <a:endParaRPr lang="ru-RU" sz="2800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C2A07-C997-4774-8CA1-57448F27A7F8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pic>
        <p:nvPicPr>
          <p:cNvPr id="6149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0"/>
            <a:ext cx="185737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ГИА проводится:</a:t>
            </a:r>
          </a:p>
          <a:p>
            <a:pPr>
              <a:buFontTx/>
              <a:buNone/>
            </a:pP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а) в форме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единого государственного экзамена 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(далее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ЕГЭ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) с использованием контрольных измерительных материалов, представляющих собой комплексы заданий стандартизированной формы (далее КИМ)</a:t>
            </a:r>
          </a:p>
          <a:p>
            <a:pPr>
              <a:buFontTx/>
              <a:buNone/>
            </a:pP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б) в форме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государственного выпускного экзамена 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(далее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ГВЭ</a:t>
            </a:r>
            <a:r>
              <a:rPr lang="ru-RU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) с использованием текстов, тем, заданий, билетов – для обучающихся с ограниченными возможностями здоровья, для обучающихся – детей-инвалидов и инвалидов, осваивающих программы среднего общего образования</a:t>
            </a:r>
          </a:p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2149C-8B0E-4DE6-BEDA-6B36F42C497F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Общие сведения  о  ЕГЭ</a:t>
            </a:r>
            <a:endParaRPr lang="ru-RU" smtClean="0"/>
          </a:p>
        </p:txBody>
      </p:sp>
      <p:pic>
        <p:nvPicPr>
          <p:cNvPr id="717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14313"/>
            <a:ext cx="1714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14313" y="2205038"/>
            <a:ext cx="8715375" cy="393858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Единый государственный экзамен (ЕГЭ) является основной формой итоговой государственной аттестации в школе для всех выпускников школ Российской Федерации.</a:t>
            </a:r>
            <a:b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Также участниками ЕГЭ являются закончившие российские школы иностранные граждане, лица без гражданства, беженцы и вынужденные переселенцы.</a:t>
            </a:r>
            <a:endParaRPr lang="ru-RU" sz="2800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8196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643313" y="6356350"/>
            <a:ext cx="20002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МАОУ СОШ №24</a:t>
            </a:r>
            <a:endParaRPr lang="ru-RU" i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268538" y="476250"/>
            <a:ext cx="7796212" cy="1143000"/>
          </a:xfrm>
        </p:spPr>
        <p:txBody>
          <a:bodyPr/>
          <a:lstStyle/>
          <a:p>
            <a:pPr eaLnBrk="1" hangingPunct="1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Общие сведения  о  ЕГЭ </a:t>
            </a:r>
          </a:p>
        </p:txBody>
      </p:sp>
      <p:pic>
        <p:nvPicPr>
          <p:cNvPr id="819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9431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311B4-F3F9-4A37-9EE3-47E6260ACED8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единое расписание;</a:t>
            </a:r>
          </a:p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единые правила проведения;</a:t>
            </a:r>
          </a:p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использование заданий стандартизированной формы;</a:t>
            </a:r>
          </a:p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использование специальных бланков для оформления  ответов на задания;</a:t>
            </a:r>
          </a:p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проведение письменно на русском языке (за исключением ЕГЭ по иностранным языкам)</a:t>
            </a:r>
          </a:p>
          <a:p>
            <a:r>
              <a:rPr lang="ru-RU" sz="2800" b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экзамен по информатике и ИКТ проводится в компьютерной форме</a:t>
            </a:r>
          </a:p>
          <a:p>
            <a:endParaRPr lang="ru-RU" sz="2800" smtClean="0">
              <a:solidFill>
                <a:srgbClr val="0D057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70B38E-B3B1-4DBF-A3D7-EC0473C3E620}" type="datetime1">
              <a:rPr lang="ru-RU" smtClean="0"/>
              <a:t>28.01.2023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МАОУ СОШ №24</a:t>
            </a:r>
            <a:endParaRPr lang="ru-RU" dirty="0"/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071813" y="274638"/>
            <a:ext cx="5357812" cy="868362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Особенности ЕГЭ</a:t>
            </a:r>
          </a:p>
        </p:txBody>
      </p:sp>
      <p:pic>
        <p:nvPicPr>
          <p:cNvPr id="9222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06363"/>
            <a:ext cx="1643062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642938" y="2205038"/>
            <a:ext cx="8001000" cy="37242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 ГИА допускаются выпускники, не имеющие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академической задолженности и в полном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объеме выполнившие учебный план.</a:t>
            </a:r>
          </a:p>
          <a:p>
            <a:pPr marL="0" indent="0" eaLnBrk="1" hangingPunct="1">
              <a:buFont typeface="Arial" charset="0"/>
              <a:buNone/>
            </a:pPr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дополнительное условие допуска – </a:t>
            </a: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успешное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написание итогового сочинения (изложения)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10244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357563" y="6356350"/>
            <a:ext cx="20002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МАОУ СОШ №24</a:t>
            </a:r>
            <a:endParaRPr lang="ru-RU" i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268538" y="476250"/>
            <a:ext cx="6551612" cy="1143000"/>
          </a:xfrm>
        </p:spPr>
        <p:txBody>
          <a:bodyPr/>
          <a:lstStyle/>
          <a:p>
            <a:pPr eaLnBrk="1" hangingPunct="1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Допуск к  ЕГЭ </a:t>
            </a:r>
          </a:p>
        </p:txBody>
      </p:sp>
      <p:pic>
        <p:nvPicPr>
          <p:cNvPr id="1024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9431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DF06E-4F8A-4B8E-9F16-CF33B7D7C6DC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Grp="1" noChangeArrowheads="1"/>
          </p:cNvSpPr>
          <p:nvPr>
            <p:ph idx="1"/>
          </p:nvPr>
        </p:nvSpPr>
        <p:spPr>
          <a:xfrm>
            <a:off x="357188" y="1857375"/>
            <a:ext cx="8572500" cy="4954588"/>
          </a:xfrm>
        </p:spPr>
        <p:txBody>
          <a:bodyPr anchor="ctr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sz="800" smtClean="0">
              <a:solidFill>
                <a:srgbClr val="333333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Char char="-"/>
            </a:pP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Для всех выпускников обязательными являются два экзамена в форме ЕГЭ:</a:t>
            </a:r>
            <a:r>
              <a:rPr lang="ru-RU" sz="2600" b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 русский язык и математика </a:t>
            </a:r>
            <a:r>
              <a:rPr lang="ru-RU" sz="2600" b="1" smtClean="0">
                <a:solidFill>
                  <a:srgbClr val="0D0571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(профильная или базовая).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600" b="1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ahom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Char char="-"/>
            </a:pPr>
            <a:r>
              <a:rPr lang="ru-RU" sz="2600" smtClean="0">
                <a:solidFill>
                  <a:srgbClr val="0D0571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Для подтверждения освоения школьной программы и получения аттестата по каждому из них </a:t>
            </a:r>
            <a:r>
              <a:rPr lang="ru-RU" sz="2600" b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нужно набрать не ниже минимального количества баллов,</a:t>
            </a: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> устанавливаемых Рособрнадзором. 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/>
            </a:r>
            <a:br>
              <a:rPr lang="ru-RU" sz="2800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</a:br>
            <a:endParaRPr lang="ru-RU" sz="2800" b="1" smtClean="0">
              <a:solidFill>
                <a:srgbClr val="0D0571"/>
              </a:solidFill>
              <a:latin typeface="Times New Roman" pitchFamily="18" charset="0"/>
              <a:ea typeface="Times New Roman" pitchFamily="18" charset="0"/>
              <a:cs typeface="Tahom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/>
            </a:r>
            <a:br>
              <a:rPr lang="ru-RU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</a:b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  <a:t/>
            </a:r>
            <a:br>
              <a:rPr lang="ru-RU" b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ahoma" pitchFamily="34" charset="0"/>
              </a:rPr>
            </a:br>
            <a:endParaRPr lang="ru-RU" b="1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1268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214688" y="6356350"/>
            <a:ext cx="27146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i="1" smtClean="0">
                <a:solidFill>
                  <a:srgbClr val="0D0571"/>
                </a:solidFill>
                <a:latin typeface="Times New Roman" pitchFamily="18" charset="0"/>
                <a:cs typeface="Times New Roman" pitchFamily="18" charset="0"/>
              </a:rPr>
              <a:t>МАОУ СОШ №24</a:t>
            </a:r>
            <a:endParaRPr lang="ru-RU" i="1" smtClean="0">
              <a:solidFill>
                <a:srgbClr val="0D05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857375" y="214313"/>
            <a:ext cx="6800850" cy="7858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предметы обязательны для получения аттестата</a:t>
            </a:r>
          </a:p>
        </p:txBody>
      </p:sp>
      <p:pic>
        <p:nvPicPr>
          <p:cNvPr id="1126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285750"/>
            <a:ext cx="19431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7BE13-051D-4BB7-ACA9-6D33EEB2B40D}" type="datetime1">
              <a:rPr lang="ru-RU" smtClean="0"/>
              <a:t>28.01.2023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3451</TotalTime>
  <Words>1892</Words>
  <Application>Microsoft Office PowerPoint</Application>
  <PresentationFormat>Экран (4:3)</PresentationFormat>
  <Paragraphs>350</Paragraphs>
  <Slides>30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Открытая</vt:lpstr>
      <vt:lpstr>Порядок    ЕГЭ 2023</vt:lpstr>
      <vt:lpstr>Слайд 2</vt:lpstr>
      <vt:lpstr>Слайд 3</vt:lpstr>
      <vt:lpstr>Слайд 4</vt:lpstr>
      <vt:lpstr>Общие сведения  о  ЕГЭ</vt:lpstr>
      <vt:lpstr> Общие сведения  о  ЕГЭ </vt:lpstr>
      <vt:lpstr>Особенности ЕГЭ</vt:lpstr>
      <vt:lpstr>     Допуск к  ЕГЭ </vt:lpstr>
      <vt:lpstr>Какие предметы обязательны для получения аттестата</vt:lpstr>
      <vt:lpstr>Экзамены по выбору (для поступления в ВУЗ)</vt:lpstr>
      <vt:lpstr>Как будут оцениваться результаты ЕГЭ?</vt:lpstr>
      <vt:lpstr>Неудовлетворительная оценка по ЕГЭ</vt:lpstr>
      <vt:lpstr>Правила и процедура проведения ЕГЭ</vt:lpstr>
      <vt:lpstr>Место  проведения ЕГЭ</vt:lpstr>
      <vt:lpstr>Пункт проведения экзамена ЕГЭ</vt:lpstr>
      <vt:lpstr>Во время экзаменов запрещается</vt:lpstr>
      <vt:lpstr>Разрешено  использовать</vt:lpstr>
      <vt:lpstr>Участник ГИА имеет право подать апелляцию в письменной форме:</vt:lpstr>
      <vt:lpstr>Расписание ЕГЭ 2023</vt:lpstr>
      <vt:lpstr>Расписание ЕГЭ 2023</vt:lpstr>
      <vt:lpstr>Расписание ЕГЭ 2023</vt:lpstr>
      <vt:lpstr>Расписание ЕГЭ 2023</vt:lpstr>
      <vt:lpstr>Время написания экзаменов</vt:lpstr>
      <vt:lpstr>Изменения ГИА 2023 года</vt:lpstr>
      <vt:lpstr>Минимальное количество баллов для предметов ЕГЭ </vt:lpstr>
      <vt:lpstr>Аттестат о среднем общем образовании  Приказ Министерства просвещения РФ от 05.10.2020 № 546 «Об утверждении порядка заполнения, учета и выдачи аттестатов об основном общем и среднем образовании и их дубликатов»</vt:lpstr>
      <vt:lpstr>Порядок выставления оценок в аттестат</vt:lpstr>
      <vt:lpstr>Порядок получения золотой медали «За особые успехи в учении» (Приказ Минпросвещения России от 22.03.2021 №114)</vt:lpstr>
      <vt:lpstr>Порядок получения золотой медали «За особые успехи в учении»</vt:lpstr>
      <vt:lpstr>Сайты в помощь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о совете по профилактике</dc:title>
  <dc:creator>ГОРДИНА И.В.</dc:creator>
  <cp:lastModifiedBy>ЛЕБ</cp:lastModifiedBy>
  <cp:revision>310</cp:revision>
  <cp:lastPrinted>2017-01-25T06:52:48Z</cp:lastPrinted>
  <dcterms:created xsi:type="dcterms:W3CDTF">2010-02-25T16:13:13Z</dcterms:created>
  <dcterms:modified xsi:type="dcterms:W3CDTF">2023-01-28T14:40:24Z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TC300085581049</vt:lpwstr>
  </property>
</Properties>
</file>